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&#1092;&#1094;&#1086;&#1084;&#1086;&#1092;&#1074;.&#1088;&#1092;/activities/org_metod/page520/page815/?ysclid=lhhpddv3px769655317" TargetMode="External"/><Relationship Id="rId3" Type="http://schemas.openxmlformats.org/officeDocument/2006/relationships/hyperlink" Target="http://2022.orlyonok.ru/in3.pdf" TargetMode="External"/><Relationship Id="rId7" Type="http://schemas.openxmlformats.org/officeDocument/2006/relationships/hyperlink" Target="https://clck.ru/sH8mJ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vcht.center/sample-page/reestr-adoop/" TargetMode="External"/><Relationship Id="rId5" Type="http://schemas.openxmlformats.org/officeDocument/2006/relationships/hyperlink" Target="http://2022.orlyonok.ru/in5.pdf" TargetMode="External"/><Relationship Id="rId4" Type="http://schemas.openxmlformats.org/officeDocument/2006/relationships/hyperlink" Target="http://2022.orlyonok.ru/in2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-pir\OneDrive\Рабочий стол\1610168110_5-p-svetlii-fon-dlya-prezentatsii-powerpoint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428752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ПРОГРАММА ВОСПИТАНИЯ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ОРГАНИЗАЦИЯХ ОТДЫХА ДЕТЕЙ И ИХ ОЗДОРОВЛЕНИЯ,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ТАКЖЕ ОРГАНИЗАЦИЯ ДОСУГА ДЕТЕЙ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ПЕРИОД ЛЕТНЕЙ ОЗДОРОВИТЕЛЬНОЙ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КАМПАНИИ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размещается на собственном сайте организации в сети "Интернет"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785926"/>
            <a:ext cx="4038600" cy="4340237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1400" b="1" i="1" u="sng" dirty="0" smtClean="0">
                <a:latin typeface="Times New Roman" pitchFamily="18" charset="0"/>
                <a:cs typeface="Times New Roman" pitchFamily="18" charset="0"/>
              </a:rPr>
              <a:t>ИНВАРИАНТНЫЕ </a:t>
            </a:r>
            <a:r>
              <a:rPr lang="ru-RU" sz="1400" b="1" i="1" u="sng" dirty="0" smtClean="0">
                <a:latin typeface="Times New Roman" pitchFamily="18" charset="0"/>
                <a:cs typeface="Times New Roman" pitchFamily="18" charset="0"/>
              </a:rPr>
              <a:t>МОДУЛИ</a:t>
            </a:r>
          </a:p>
          <a:p>
            <a:pPr algn="ctr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(обязательные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для всех детских лагерей)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1.Модуль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"Будущее России. Ключевые мероприятия"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Церемония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подъема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(спуска)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Государственного флага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Российской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Федерации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 исполнение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Государственного      гимна Российской Федерации.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Дни единых действий,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"Движение Первых"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Цивилизационное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наследие России"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Просветительский проект "Без срока давности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"Содружество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Орлят России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"Ключевые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2.Модуль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"Отрядная работа. КТД"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Модуль "Самоуправление"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Модуль "Дополнительное образование"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 Модуль "Здоровый образ жизни"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Модуль "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предметно-эстетической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Модуль "Профилактика и безопасность"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Модуль "Работа с вожатыми/воспитателями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785926"/>
            <a:ext cx="4038600" cy="4340237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ВАРИАТИВНЫЕ МОДУЛИ 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320000"/>
              </a:lnSpc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Модуль "Работа с родителями"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320000"/>
              </a:lnSpc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Модуль "Экскурсии и походы"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320000"/>
              </a:lnSpc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Модуль "Профориентация"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320000"/>
              </a:lnSpc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Модуль "Детское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медиапространство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320000"/>
              </a:lnSpc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Модуль "Цифровая среда воспитания"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320000"/>
              </a:lnSpc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Модуль "Социальное партнерство"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-pir\OneDrive\Рабочий стол\1610168110_5-p-svetlii-fon-dlya-prezentatsii-powerpoint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8690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МЕТОДИЧЕСКИЕ МАТЕРИАЛЫ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1500166" y="1000108"/>
            <a:ext cx="7643834" cy="5126055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Методические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рекомендации по вопросам подготовки к проведению летней оздоровительной кампании 2023 года, включая вопросы обеспечения безопасности детей в период организованного отдыха, а также об организации учета медицинского стажа медицинских работников в организациях отдыха детей и их оздоровления, утвержденные Министерством просвещения 28.04.2023г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Методические материалы и рекомендации по реализации воспитательных мероприятий в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период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проведения летней оздоровительной кампании 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Дополнительная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общеразвивающая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программа "Обучение детей основам туризма в условиях детского оздоровительного лагеря" объемом 16 часов 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Дополнительная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общеразвивающая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программа "Обучение плаванию" для летних оздоровительных лагерей первичным навыкам плавания объемом 16 часов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13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071546"/>
            <a:ext cx="919158" cy="919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://qrcoder.ru/code/?https%3A%2F%2Fdisk.yandex.ru%2Fd%2FPJts8nq3iMDVGg&amp;4&amp;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857496"/>
            <a:ext cx="92869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http://qrcoder.ru/code/?https%3A%2F%2Fdisk.yandex.ru%2Fd%2F-avXjchMIZSExg&amp;4&amp;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000504"/>
            <a:ext cx="92869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http://qrcoder.ru/code/?https%3A%2F%2F%F4%F6%EE%EC%EE%F4%E2.%F0%F4%2Factivities%2Forg_metod%2Fpage520%2Fpage524%2F&amp;4&amp;0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5143512"/>
            <a:ext cx="92869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-pir\OneDrive\Рабочий стол\1610168110_5-p-svetlii-fon-dlya-prezentatsii-powerpoint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Адаптированные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дополнительные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общеобразовательные программы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для детей  с ограниченными возможностями здоровья и  детей-инвалидов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(по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шести направленностям дополнительного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образования)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sz="3400" dirty="0" smtClean="0"/>
              <a:t> 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художественной направленности разработана ФГБОУ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ВДЦ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Орленок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физкультурно-спортивной направленности разработана ФЛОУ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ВДЦ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Орленок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психолого-педагогического сопровождения детей с ОВЗ в условиях детского лагеря разработана ФГБОУ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ВДЦ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 "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Орленок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 "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художественной и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ВЦХТ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технической, естественнонаучной, туристско-краеведческой направленностей разработаны ФГБОУ ДО ФИЦО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программы физкультурно-спортивной направленности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разработаны ФГБУ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ФЦОМОФВ</a:t>
            </a:r>
            <a:endParaRPr lang="ru-RU" sz="5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38642" cy="475775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u="sng" dirty="0" smtClean="0">
              <a:hlinkClick r:id="rId3"/>
            </a:endParaRPr>
          </a:p>
          <a:p>
            <a:pPr>
              <a:buNone/>
            </a:pPr>
            <a:r>
              <a:rPr lang="ru-RU" u="sng" dirty="0" smtClean="0">
                <a:hlinkClick r:id="rId3"/>
              </a:rPr>
              <a:t> </a:t>
            </a:r>
            <a:r>
              <a:rPr lang="ru-RU" sz="56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http</a:t>
            </a:r>
            <a:r>
              <a:rPr lang="ru-RU" sz="56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://2022.orlyonok.ru/in3.pdf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600" u="sng" dirty="0" smtClean="0">
              <a:latin typeface="Times New Roman" pitchFamily="18" charset="0"/>
              <a:cs typeface="Times New Roman" pitchFamily="18" charset="0"/>
              <a:hlinkClick r:id="rId4"/>
            </a:endParaRPr>
          </a:p>
          <a:p>
            <a:pPr>
              <a:buNone/>
            </a:pPr>
            <a:endParaRPr lang="ru-RU" sz="5600" u="sng" dirty="0" smtClean="0">
              <a:latin typeface="Times New Roman" pitchFamily="18" charset="0"/>
              <a:cs typeface="Times New Roman" pitchFamily="18" charset="0"/>
              <a:hlinkClick r:id="rId4"/>
            </a:endParaRPr>
          </a:p>
          <a:p>
            <a:pPr>
              <a:buNone/>
            </a:pPr>
            <a:r>
              <a:rPr lang="ru-RU" sz="56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  http</a:t>
            </a:r>
            <a:r>
              <a:rPr lang="ru-RU" sz="56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://2022.orlyonok.ru/in2.pdf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http://2022.orlyonok.ru/in5.pdf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u="sng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http://vcht.center/sample-page/reestr-adoop/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5600" u="sng" dirty="0" smtClean="0">
              <a:latin typeface="Times New Roman" pitchFamily="18" charset="0"/>
              <a:cs typeface="Times New Roman" pitchFamily="18" charset="0"/>
              <a:hlinkClick r:id="rId7"/>
            </a:endParaRPr>
          </a:p>
          <a:p>
            <a:pPr>
              <a:buNone/>
            </a:pPr>
            <a:endParaRPr lang="ru-RU" sz="5600" u="sng" dirty="0" smtClean="0">
              <a:latin typeface="Times New Roman" pitchFamily="18" charset="0"/>
              <a:cs typeface="Times New Roman" pitchFamily="18" charset="0"/>
              <a:hlinkClick r:id="rId7"/>
            </a:endParaRPr>
          </a:p>
          <a:p>
            <a:pPr>
              <a:buNone/>
            </a:pPr>
            <a:r>
              <a:rPr lang="ru-RU" sz="56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https</a:t>
            </a:r>
            <a:r>
              <a:rPr lang="ru-RU" sz="56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://clck.ru/sH8mJ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600" u="sng" dirty="0" smtClean="0">
              <a:latin typeface="Times New Roman" pitchFamily="18" charset="0"/>
              <a:cs typeface="Times New Roman" pitchFamily="18" charset="0"/>
              <a:hlinkClick r:id="rId8"/>
            </a:endParaRPr>
          </a:p>
          <a:p>
            <a:pPr>
              <a:buNone/>
            </a:pPr>
            <a:r>
              <a:rPr lang="ru-RU" sz="5600" u="sng" dirty="0" smtClean="0">
                <a:latin typeface="Times New Roman" pitchFamily="18" charset="0"/>
                <a:cs typeface="Times New Roman" pitchFamily="18" charset="0"/>
                <a:hlinkClick r:id="rId8"/>
              </a:rPr>
              <a:t>Дополнительные адаптированные</a:t>
            </a:r>
          </a:p>
          <a:p>
            <a:pPr>
              <a:buNone/>
            </a:pPr>
            <a:r>
              <a:rPr lang="ru-RU" sz="5600" u="sng" dirty="0" smtClean="0">
                <a:latin typeface="Times New Roman" pitchFamily="18" charset="0"/>
                <a:cs typeface="Times New Roman" pitchFamily="18" charset="0"/>
                <a:hlinkClick r:id="rId8"/>
              </a:rPr>
              <a:t>общеобразовательные </a:t>
            </a:r>
            <a:r>
              <a:rPr lang="ru-RU" sz="5600" u="sng" dirty="0" err="1" smtClean="0">
                <a:latin typeface="Times New Roman" pitchFamily="18" charset="0"/>
                <a:cs typeface="Times New Roman" pitchFamily="18" charset="0"/>
                <a:hlinkClick r:id="rId8"/>
              </a:rPr>
              <a:t>общеразвивающие</a:t>
            </a:r>
            <a:endParaRPr lang="ru-RU" sz="5600" u="sng" dirty="0" smtClean="0">
              <a:latin typeface="Times New Roman" pitchFamily="18" charset="0"/>
              <a:cs typeface="Times New Roman" pitchFamily="18" charset="0"/>
              <a:hlinkClick r:id="rId8"/>
            </a:endParaRPr>
          </a:p>
          <a:p>
            <a:pPr>
              <a:buNone/>
            </a:pPr>
            <a:r>
              <a:rPr lang="ru-RU" sz="5600" u="sng" dirty="0" smtClean="0">
                <a:latin typeface="Times New Roman" pitchFamily="18" charset="0"/>
                <a:cs typeface="Times New Roman" pitchFamily="18" charset="0"/>
                <a:hlinkClick r:id="rId8"/>
              </a:rPr>
              <a:t> </a:t>
            </a:r>
            <a:r>
              <a:rPr lang="ru-RU" sz="5600" u="sng" dirty="0" smtClean="0">
                <a:latin typeface="Times New Roman" pitchFamily="18" charset="0"/>
                <a:cs typeface="Times New Roman" pitchFamily="18" charset="0"/>
                <a:hlinkClick r:id="rId8"/>
              </a:rPr>
              <a:t>программы физкультурно-спортивной </a:t>
            </a:r>
            <a:endParaRPr lang="ru-RU" sz="5600" u="sng" dirty="0" smtClean="0">
              <a:latin typeface="Times New Roman" pitchFamily="18" charset="0"/>
              <a:cs typeface="Times New Roman" pitchFamily="18" charset="0"/>
              <a:hlinkClick r:id="rId8"/>
            </a:endParaRPr>
          </a:p>
          <a:p>
            <a:pPr>
              <a:buNone/>
            </a:pPr>
            <a:r>
              <a:rPr lang="ru-RU" sz="5600" u="sng" dirty="0" smtClean="0">
                <a:latin typeface="Times New Roman" pitchFamily="18" charset="0"/>
                <a:cs typeface="Times New Roman" pitchFamily="18" charset="0"/>
                <a:hlinkClick r:id="rId8"/>
              </a:rPr>
              <a:t>направленности </a:t>
            </a:r>
            <a:r>
              <a:rPr lang="ru-RU" sz="5600" u="sng" dirty="0" smtClean="0">
                <a:latin typeface="Times New Roman" pitchFamily="18" charset="0"/>
                <a:cs typeface="Times New Roman" pitchFamily="18" charset="0"/>
                <a:hlinkClick r:id="rId8"/>
              </a:rPr>
              <a:t>(xn--b1atfb1adk.xn--p1ai)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189</Words>
  <Application>Microsoft Office PowerPoint</Application>
  <PresentationFormat>Экран (4:3)</PresentationFormat>
  <Paragraphs>76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 ПРОГРАММА ВОСПИТАНИЯ  В ОРГАНИЗАЦИЯХ ОТДЫХА ДЕТЕЙ И ИХ ОЗДОРОВЛЕНИЯ,  А ТАКЖЕ ОРГАНИЗАЦИЯ ДОСУГА ДЕТЕЙ  В ПЕРИОД ЛЕТНЕЙ ОЗДОРОВИТЕЛЬНОЙ КАМПАНИИ  (размещается на собственном сайте организации в сети "Интернет" )  </vt:lpstr>
      <vt:lpstr>МЕТОДИЧЕСКИЕ МАТЕРИАЛЫ </vt:lpstr>
      <vt:lpstr>Адаптированные дополнительные общеобразовательные программы  для детей  с ограниченными возможностями здоровья и  детей-инвалидов  (по шести направленностям дополнительного образования)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ВОСПИТАНИЯ  В ОРГАНИЗАЦИЯХ ОТДЫХА ДЕТЕЙ И ИХ ОЗДОРОВЛЕНИЯ,  А ТАКЖЕ ОРГАНИЗАЦИЯ ДОСУГА ДЕТЕЙ  В ПЕРИОД ЛЕТНЕЙ ОЗДОРОВИТЕЛЬНОЙ КАМПАНИИ </dc:title>
  <dc:creator>e-pir</dc:creator>
  <cp:lastModifiedBy>e-pirozhenko@outlook.com</cp:lastModifiedBy>
  <cp:revision>10</cp:revision>
  <dcterms:created xsi:type="dcterms:W3CDTF">2023-05-10T13:38:52Z</dcterms:created>
  <dcterms:modified xsi:type="dcterms:W3CDTF">2023-05-10T15:39:53Z</dcterms:modified>
</cp:coreProperties>
</file>